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Bitter Bold" panose="020B0604020202020204" charset="0"/>
      <p:regular r:id="rId15"/>
    </p:embeddedFont>
    <p:embeddedFont>
      <p:font typeface="Pagkaki" panose="020B0604020202020204" charset="0"/>
      <p:regular r:id="rId16"/>
    </p:embeddedFont>
    <p:embeddedFont>
      <p:font typeface="Trocchi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3185669" y="3467100"/>
            <a:ext cx="11071706" cy="6819900"/>
          </a:xfrm>
          <a:custGeom>
            <a:avLst/>
            <a:gdLst/>
            <a:ahLst/>
            <a:cxnLst/>
            <a:rect l="l" t="t" r="r" b="b"/>
            <a:pathLst>
              <a:path w="11071706" h="6227476">
                <a:moveTo>
                  <a:pt x="0" y="0"/>
                </a:moveTo>
                <a:lnTo>
                  <a:pt x="11071706" y="0"/>
                </a:lnTo>
                <a:lnTo>
                  <a:pt x="11071706" y="6227476"/>
                </a:lnTo>
                <a:lnTo>
                  <a:pt x="0" y="62274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40" r="-234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71374" y="6768198"/>
            <a:ext cx="3243778" cy="3320612"/>
          </a:xfrm>
          <a:custGeom>
            <a:avLst/>
            <a:gdLst/>
            <a:ahLst/>
            <a:cxnLst/>
            <a:rect l="l" t="t" r="r" b="b"/>
            <a:pathLst>
              <a:path w="3243778" h="3320612">
                <a:moveTo>
                  <a:pt x="0" y="0"/>
                </a:moveTo>
                <a:lnTo>
                  <a:pt x="3243778" y="0"/>
                </a:lnTo>
                <a:lnTo>
                  <a:pt x="3243778" y="3320611"/>
                </a:lnTo>
                <a:lnTo>
                  <a:pt x="0" y="33206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683" r="-158561" b="-2869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3400" y="198190"/>
            <a:ext cx="15608211" cy="2680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26"/>
              </a:lnSpc>
            </a:pPr>
            <a:r>
              <a:rPr lang="en-US" sz="9600" dirty="0">
                <a:solidFill>
                  <a:srgbClr val="FDDE02"/>
                </a:solidFill>
                <a:latin typeface="Pagkaki"/>
              </a:rPr>
              <a:t>IC CASTELGANDOLFO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12307" y="5427998"/>
            <a:ext cx="7895044" cy="77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3"/>
              </a:lnSpc>
            </a:pPr>
            <a:r>
              <a:rPr lang="en-US" sz="4624" dirty="0">
                <a:solidFill>
                  <a:srgbClr val="FFFFFF"/>
                </a:solidFill>
                <a:latin typeface="Trocchi"/>
              </a:rPr>
              <a:t>... </a:t>
            </a:r>
            <a:r>
              <a:rPr lang="en-US" sz="4624" dirty="0">
                <a:solidFill>
                  <a:srgbClr val="FF0000"/>
                </a:solidFill>
                <a:latin typeface="Trocchi"/>
              </a:rPr>
              <a:t>NO PANIC!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4683" y="4280875"/>
            <a:ext cx="16541906" cy="758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3"/>
              </a:lnSpc>
            </a:pPr>
            <a:r>
              <a:rPr lang="en-US" sz="4000" dirty="0">
                <a:solidFill>
                  <a:srgbClr val="FFFFFF"/>
                </a:solidFill>
                <a:latin typeface="Trocchi"/>
              </a:rPr>
              <a:t>                                 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ti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sapranno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indicare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l’aula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del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docente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che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cerchi</a:t>
            </a:r>
            <a:endParaRPr lang="en-US" sz="4000" dirty="0">
              <a:solidFill>
                <a:srgbClr val="FFFFFF"/>
              </a:solidFill>
              <a:latin typeface="Trocch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572000" y="5129349"/>
            <a:ext cx="8632452" cy="5143500"/>
          </a:xfrm>
          <a:custGeom>
            <a:avLst/>
            <a:gdLst/>
            <a:ahLst/>
            <a:cxnLst/>
            <a:rect l="l" t="t" r="r" b="b"/>
            <a:pathLst>
              <a:path w="8632452" h="5143500">
                <a:moveTo>
                  <a:pt x="0" y="0"/>
                </a:moveTo>
                <a:lnTo>
                  <a:pt x="8632453" y="0"/>
                </a:lnTo>
                <a:lnTo>
                  <a:pt x="863245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45" r="-544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59829" y="8343900"/>
            <a:ext cx="1622585" cy="1661019"/>
          </a:xfrm>
          <a:custGeom>
            <a:avLst/>
            <a:gdLst/>
            <a:ahLst/>
            <a:cxnLst/>
            <a:rect l="l" t="t" r="r" b="b"/>
            <a:pathLst>
              <a:path w="1622585" h="1661019">
                <a:moveTo>
                  <a:pt x="0" y="0"/>
                </a:moveTo>
                <a:lnTo>
                  <a:pt x="1622586" y="0"/>
                </a:lnTo>
                <a:lnTo>
                  <a:pt x="1622586" y="1661018"/>
                </a:lnTo>
                <a:lnTo>
                  <a:pt x="0" y="1661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683" r="-158561" b="-2869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4800" y="5143500"/>
            <a:ext cx="4372804" cy="5077276"/>
          </a:xfrm>
          <a:custGeom>
            <a:avLst/>
            <a:gdLst/>
            <a:ahLst/>
            <a:cxnLst/>
            <a:rect l="l" t="t" r="r" b="b"/>
            <a:pathLst>
              <a:path w="4372804" h="5077276">
                <a:moveTo>
                  <a:pt x="0" y="0"/>
                </a:moveTo>
                <a:lnTo>
                  <a:pt x="4372804" y="0"/>
                </a:lnTo>
                <a:lnTo>
                  <a:pt x="4372804" y="5077276"/>
                </a:lnTo>
                <a:lnTo>
                  <a:pt x="0" y="5077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06285" y="-104324"/>
            <a:ext cx="15764837" cy="265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59"/>
              </a:lnSpc>
            </a:pPr>
            <a:r>
              <a:rPr lang="en-US" sz="10399" dirty="0">
                <a:solidFill>
                  <a:srgbClr val="FFDE59"/>
                </a:solidFill>
                <a:latin typeface="Pagkaki"/>
              </a:rPr>
              <a:t>MAMMA, HO PERSO L’AULA!</a:t>
            </a:r>
          </a:p>
          <a:p>
            <a:pPr algn="ctr">
              <a:lnSpc>
                <a:spcPts val="6473"/>
              </a:lnSpc>
            </a:pPr>
            <a:r>
              <a:rPr lang="en-US" sz="3600" dirty="0">
                <a:solidFill>
                  <a:srgbClr val="FFFFFF"/>
                </a:solidFill>
                <a:latin typeface="Trocchi"/>
              </a:rPr>
              <a:t>Se </a:t>
            </a:r>
            <a:r>
              <a:rPr lang="en-US" sz="3600" dirty="0" err="1">
                <a:solidFill>
                  <a:srgbClr val="FFFFFF"/>
                </a:solidFill>
                <a:latin typeface="Trocchi"/>
              </a:rPr>
              <a:t>hai</a:t>
            </a:r>
            <a:r>
              <a:rPr lang="en-US" sz="3600" dirty="0">
                <a:solidFill>
                  <a:srgbClr val="FFFFFF"/>
                </a:solidFill>
                <a:latin typeface="Trocchi"/>
              </a:rPr>
              <a:t> un </a:t>
            </a:r>
            <a:r>
              <a:rPr lang="en-US" sz="3600" dirty="0" err="1">
                <a:solidFill>
                  <a:srgbClr val="FFFFFF"/>
                </a:solidFill>
                <a:latin typeface="Trocchi"/>
              </a:rPr>
              <a:t>momento</a:t>
            </a:r>
            <a:r>
              <a:rPr lang="en-US" sz="3600" dirty="0">
                <a:solidFill>
                  <a:srgbClr val="FFFFFF"/>
                </a:solidFill>
                <a:latin typeface="Trocchi"/>
              </a:rPr>
              <a:t> di </a:t>
            </a:r>
            <a:r>
              <a:rPr lang="en-US" sz="3600" dirty="0" err="1">
                <a:solidFill>
                  <a:srgbClr val="FFFFFF"/>
                </a:solidFill>
                <a:latin typeface="Trocchi"/>
              </a:rPr>
              <a:t>smarrimento</a:t>
            </a:r>
            <a:r>
              <a:rPr lang="en-US" sz="3600" dirty="0">
                <a:solidFill>
                  <a:srgbClr val="FFFFFF"/>
                </a:solidFill>
                <a:latin typeface="Trocchi"/>
              </a:rPr>
              <a:t> e non </a:t>
            </a:r>
            <a:r>
              <a:rPr lang="en-US" sz="3600" dirty="0" err="1">
                <a:solidFill>
                  <a:srgbClr val="FFFFFF"/>
                </a:solidFill>
                <a:latin typeface="Trocchi"/>
              </a:rPr>
              <a:t>sai</a:t>
            </a:r>
            <a:r>
              <a:rPr lang="en-US" sz="36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rocchi"/>
              </a:rPr>
              <a:t>più</a:t>
            </a:r>
            <a:r>
              <a:rPr lang="en-US" sz="3600" dirty="0">
                <a:solidFill>
                  <a:srgbClr val="FFFFFF"/>
                </a:solidFill>
                <a:latin typeface="Trocchi"/>
              </a:rPr>
              <a:t> come </a:t>
            </a:r>
            <a:r>
              <a:rPr lang="en-US" sz="3600" dirty="0" err="1">
                <a:solidFill>
                  <a:srgbClr val="FFFFFF"/>
                </a:solidFill>
                <a:latin typeface="Trocchi"/>
              </a:rPr>
              <a:t>orientarti</a:t>
            </a:r>
            <a:r>
              <a:rPr lang="en-US" sz="3600" dirty="0">
                <a:solidFill>
                  <a:srgbClr val="FFFFFF"/>
                </a:solidFill>
                <a:latin typeface="Trocchi"/>
              </a:rPr>
              <a:t>…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3403" y="2723383"/>
            <a:ext cx="16664635" cy="77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3"/>
              </a:lnSpc>
            </a:pPr>
            <a:r>
              <a:rPr lang="en-US" sz="4624" dirty="0" err="1">
                <a:solidFill>
                  <a:srgbClr val="FFFFFF"/>
                </a:solidFill>
                <a:latin typeface="Trocchi"/>
              </a:rPr>
              <a:t>guarda</a:t>
            </a:r>
            <a:r>
              <a:rPr lang="en-US" sz="4624" dirty="0">
                <a:solidFill>
                  <a:srgbClr val="FFFFFF"/>
                </a:solidFill>
                <a:latin typeface="Trocchi"/>
              </a:rPr>
              <a:t> le </a:t>
            </a:r>
            <a:r>
              <a:rPr lang="en-US" sz="4624" dirty="0" err="1">
                <a:solidFill>
                  <a:srgbClr val="FFFFFF"/>
                </a:solidFill>
                <a:latin typeface="Trocchi"/>
              </a:rPr>
              <a:t>mappe</a:t>
            </a:r>
            <a:r>
              <a:rPr lang="en-US" sz="4624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624" dirty="0" err="1">
                <a:solidFill>
                  <a:srgbClr val="FFFFFF"/>
                </a:solidFill>
                <a:latin typeface="Trocchi"/>
              </a:rPr>
              <a:t>affisse</a:t>
            </a:r>
            <a:r>
              <a:rPr lang="en-US" sz="4624" dirty="0">
                <a:solidFill>
                  <a:srgbClr val="FFFFFF"/>
                </a:solidFill>
                <a:latin typeface="Trocchi"/>
              </a:rPr>
              <a:t> sui muri ad </a:t>
            </a:r>
            <a:r>
              <a:rPr lang="en-US" sz="4624" dirty="0" err="1">
                <a:solidFill>
                  <a:srgbClr val="FFFFFF"/>
                </a:solidFill>
                <a:latin typeface="Trocchi"/>
              </a:rPr>
              <a:t>ogni</a:t>
            </a:r>
            <a:r>
              <a:rPr lang="en-US" sz="4624" dirty="0">
                <a:solidFill>
                  <a:srgbClr val="FFFFFF"/>
                </a:solidFill>
                <a:latin typeface="Trocchi"/>
              </a:rPr>
              <a:t> piano…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3403" y="3576032"/>
            <a:ext cx="17139914" cy="758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3"/>
              </a:lnSpc>
            </a:pPr>
            <a:r>
              <a:rPr lang="en-US" sz="4000" dirty="0" err="1">
                <a:solidFill>
                  <a:srgbClr val="FFFFFF"/>
                </a:solidFill>
                <a:latin typeface="Trocchi"/>
              </a:rPr>
              <a:t>oppure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rivolgeti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ai COLLABORATORI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scolastici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che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03835" y="3641230"/>
            <a:ext cx="11685896" cy="6572938"/>
          </a:xfrm>
          <a:custGeom>
            <a:avLst/>
            <a:gdLst/>
            <a:ahLst/>
            <a:cxnLst/>
            <a:rect l="l" t="t" r="r" b="b"/>
            <a:pathLst>
              <a:path w="11685896" h="6572938">
                <a:moveTo>
                  <a:pt x="0" y="0"/>
                </a:moveTo>
                <a:lnTo>
                  <a:pt x="11685896" y="0"/>
                </a:lnTo>
                <a:lnTo>
                  <a:pt x="11685896" y="6572938"/>
                </a:lnTo>
                <a:lnTo>
                  <a:pt x="0" y="6572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40" r="-23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00407" y="8580191"/>
            <a:ext cx="1622585" cy="1661019"/>
          </a:xfrm>
          <a:custGeom>
            <a:avLst/>
            <a:gdLst/>
            <a:ahLst/>
            <a:cxnLst/>
            <a:rect l="l" t="t" r="r" b="b"/>
            <a:pathLst>
              <a:path w="1622585" h="1661019">
                <a:moveTo>
                  <a:pt x="0" y="0"/>
                </a:moveTo>
                <a:lnTo>
                  <a:pt x="1622586" y="0"/>
                </a:lnTo>
                <a:lnTo>
                  <a:pt x="1622586" y="1661018"/>
                </a:lnTo>
                <a:lnTo>
                  <a:pt x="0" y="1661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683" r="-158561" b="-2869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07423" y="2624564"/>
            <a:ext cx="4633254" cy="4303135"/>
          </a:xfrm>
          <a:custGeom>
            <a:avLst/>
            <a:gdLst/>
            <a:ahLst/>
            <a:cxnLst/>
            <a:rect l="l" t="t" r="r" b="b"/>
            <a:pathLst>
              <a:path w="4633254" h="4303135">
                <a:moveTo>
                  <a:pt x="0" y="0"/>
                </a:moveTo>
                <a:lnTo>
                  <a:pt x="4633254" y="0"/>
                </a:lnTo>
                <a:lnTo>
                  <a:pt x="4633254" y="4303135"/>
                </a:lnTo>
                <a:lnTo>
                  <a:pt x="0" y="43031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427614" y="-126530"/>
            <a:ext cx="3544776" cy="226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59"/>
              </a:lnSpc>
            </a:pPr>
            <a:r>
              <a:rPr lang="en-US" sz="10399">
                <a:solidFill>
                  <a:srgbClr val="FFDE59"/>
                </a:solidFill>
                <a:latin typeface="Pagkaki"/>
              </a:rPr>
              <a:t>USCITA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1471" y="1461189"/>
            <a:ext cx="16465058" cy="1590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7"/>
              </a:lnSpc>
            </a:pPr>
            <a:r>
              <a:rPr lang="en-US" sz="4348">
                <a:solidFill>
                  <a:srgbClr val="FFFFFF"/>
                </a:solidFill>
                <a:latin typeface="Trocchi"/>
              </a:rPr>
              <a:t>Al suono della campanella si rispetta l’ordine di uscita </a:t>
            </a:r>
          </a:p>
          <a:p>
            <a:pPr algn="ctr">
              <a:lnSpc>
                <a:spcPts val="6087"/>
              </a:lnSpc>
            </a:pPr>
            <a:r>
              <a:rPr lang="en-US" sz="4348">
                <a:solidFill>
                  <a:srgbClr val="FFFFFF"/>
                </a:solidFill>
                <a:latin typeface="Trocchi"/>
              </a:rPr>
              <a:t>già in vigore 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0403" y="70628"/>
            <a:ext cx="17167193" cy="272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59"/>
              </a:lnSpc>
            </a:pPr>
            <a:r>
              <a:rPr lang="en-US" sz="10399">
                <a:solidFill>
                  <a:srgbClr val="FFDE59"/>
                </a:solidFill>
                <a:latin typeface="Pagkaki"/>
              </a:rPr>
              <a:t>DULCIS IN FUNDO</a:t>
            </a:r>
          </a:p>
          <a:p>
            <a:pPr algn="ctr">
              <a:lnSpc>
                <a:spcPts val="6859"/>
              </a:lnSpc>
            </a:pPr>
            <a:endParaRPr lang="en-US" sz="10399">
              <a:solidFill>
                <a:srgbClr val="FFDE59"/>
              </a:solidFill>
              <a:latin typeface="Pagkak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283401" y="5379377"/>
            <a:ext cx="8643755" cy="4861832"/>
          </a:xfrm>
          <a:custGeom>
            <a:avLst/>
            <a:gdLst/>
            <a:ahLst/>
            <a:cxnLst/>
            <a:rect l="l" t="t" r="r" b="b"/>
            <a:pathLst>
              <a:path w="8643755" h="4861832">
                <a:moveTo>
                  <a:pt x="0" y="0"/>
                </a:moveTo>
                <a:lnTo>
                  <a:pt x="8643755" y="0"/>
                </a:lnTo>
                <a:lnTo>
                  <a:pt x="8643755" y="4861832"/>
                </a:lnTo>
                <a:lnTo>
                  <a:pt x="0" y="4861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40" r="-234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600407" y="8580191"/>
            <a:ext cx="1622585" cy="1661019"/>
          </a:xfrm>
          <a:custGeom>
            <a:avLst/>
            <a:gdLst/>
            <a:ahLst/>
            <a:cxnLst/>
            <a:rect l="l" t="t" r="r" b="b"/>
            <a:pathLst>
              <a:path w="1622585" h="1661019">
                <a:moveTo>
                  <a:pt x="0" y="0"/>
                </a:moveTo>
                <a:lnTo>
                  <a:pt x="1622586" y="0"/>
                </a:lnTo>
                <a:lnTo>
                  <a:pt x="1622586" y="1661018"/>
                </a:lnTo>
                <a:lnTo>
                  <a:pt x="0" y="1661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683" r="-158561" b="-2869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84288" y="3265066"/>
            <a:ext cx="17319421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4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FFFFFF"/>
                </a:solidFill>
                <a:latin typeface="Trocchi"/>
              </a:rPr>
              <a:t>Docenti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e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Collaboratori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vigileranno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costantemente</a:t>
            </a:r>
            <a:endParaRPr lang="en-US" sz="4400" dirty="0">
              <a:solidFill>
                <a:srgbClr val="FFFFFF"/>
              </a:solidFill>
              <a:latin typeface="Trocchi"/>
            </a:endParaRPr>
          </a:p>
          <a:p>
            <a:pPr algn="ctr">
              <a:lnSpc>
                <a:spcPts val="6154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Trocchi"/>
              </a:rPr>
              <a:t>e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saranno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sempre a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tua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disposizione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...</a:t>
            </a:r>
          </a:p>
          <a:p>
            <a:pPr algn="ctr">
              <a:lnSpc>
                <a:spcPts val="6154"/>
              </a:lnSpc>
              <a:spcBef>
                <a:spcPct val="0"/>
              </a:spcBef>
            </a:pPr>
            <a:r>
              <a:rPr lang="en-US" sz="5394" dirty="0">
                <a:solidFill>
                  <a:srgbClr val="FFFFFF"/>
                </a:solidFill>
                <a:latin typeface="Trocchi"/>
              </a:rPr>
              <a:t>         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549865"/>
            <a:ext cx="15819477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3"/>
              </a:lnSpc>
              <a:spcBef>
                <a:spcPct val="0"/>
              </a:spcBef>
            </a:pPr>
            <a:r>
              <a:rPr lang="en-US" sz="5199" dirty="0" err="1">
                <a:solidFill>
                  <a:srgbClr val="FFFFFF"/>
                </a:solidFill>
                <a:latin typeface="Trocchi"/>
              </a:rPr>
              <a:t>Ricorda</a:t>
            </a:r>
            <a:r>
              <a:rPr lang="en-US" sz="5199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Trocchi"/>
              </a:rPr>
              <a:t>che</a:t>
            </a:r>
            <a:r>
              <a:rPr lang="en-US" sz="5199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Trocchi"/>
              </a:rPr>
              <a:t>i</a:t>
            </a:r>
            <a:r>
              <a:rPr lang="en-US" sz="5199" dirty="0">
                <a:solidFill>
                  <a:srgbClr val="FF0000"/>
                </a:solidFill>
                <a:latin typeface="Trocchi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Trocchi"/>
              </a:rPr>
              <a:t>cellulari</a:t>
            </a:r>
            <a:r>
              <a:rPr lang="en-US" sz="5199" dirty="0">
                <a:solidFill>
                  <a:srgbClr val="FF0000"/>
                </a:solidFill>
                <a:latin typeface="Trocchi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Trocchi"/>
              </a:rPr>
              <a:t>vanno</a:t>
            </a:r>
            <a:r>
              <a:rPr lang="en-US" sz="5199" dirty="0">
                <a:solidFill>
                  <a:srgbClr val="FF0000"/>
                </a:solidFill>
                <a:latin typeface="Trocchi"/>
              </a:rPr>
              <a:t> </a:t>
            </a:r>
            <a:r>
              <a:rPr lang="en-US" sz="5199" dirty="0" err="1">
                <a:solidFill>
                  <a:srgbClr val="FF0000"/>
                </a:solidFill>
                <a:latin typeface="Trocchi"/>
              </a:rPr>
              <a:t>spenti</a:t>
            </a:r>
            <a:r>
              <a:rPr lang="en-US" sz="5199" dirty="0">
                <a:solidFill>
                  <a:srgbClr val="FF0000"/>
                </a:solidFill>
                <a:latin typeface="Trocchi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Trocchi"/>
              </a:rPr>
              <a:t>all’entrata</a:t>
            </a:r>
            <a:r>
              <a:rPr lang="en-US" sz="5199" dirty="0">
                <a:solidFill>
                  <a:srgbClr val="FFFFFF"/>
                </a:solidFill>
                <a:latin typeface="Trocchi"/>
              </a:rPr>
              <a:t>…</a:t>
            </a:r>
          </a:p>
          <a:p>
            <a:pPr algn="ctr">
              <a:lnSpc>
                <a:spcPts val="5933"/>
              </a:lnSpc>
              <a:spcBef>
                <a:spcPct val="0"/>
              </a:spcBef>
            </a:pPr>
            <a:r>
              <a:rPr lang="en-US" sz="5199" dirty="0">
                <a:solidFill>
                  <a:srgbClr val="FFFFFF"/>
                </a:solidFill>
                <a:latin typeface="Trocchi"/>
              </a:rPr>
              <a:t>e </a:t>
            </a:r>
            <a:r>
              <a:rPr lang="en-US" sz="5199" dirty="0" err="1">
                <a:solidFill>
                  <a:srgbClr val="FFFFFF"/>
                </a:solidFill>
                <a:latin typeface="Trocchi"/>
              </a:rPr>
              <a:t>riposti</a:t>
            </a:r>
            <a:r>
              <a:rPr lang="en-US" sz="5199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Trocchi"/>
              </a:rPr>
              <a:t>nell’armadietto</a:t>
            </a:r>
            <a:r>
              <a:rPr lang="en-US" sz="5199" dirty="0">
                <a:solidFill>
                  <a:srgbClr val="FFFFFF"/>
                </a:solidFill>
                <a:latin typeface="Trocchi"/>
              </a:rPr>
              <a:t>!!!!</a:t>
            </a:r>
          </a:p>
        </p:txBody>
      </p:sp>
      <p:sp>
        <p:nvSpPr>
          <p:cNvPr id="7" name="Freeform 7"/>
          <p:cNvSpPr/>
          <p:nvPr/>
        </p:nvSpPr>
        <p:spPr>
          <a:xfrm>
            <a:off x="14664896" y="4457700"/>
            <a:ext cx="3623104" cy="3810000"/>
          </a:xfrm>
          <a:custGeom>
            <a:avLst/>
            <a:gdLst/>
            <a:ahLst/>
            <a:cxnLst/>
            <a:rect l="l" t="t" r="r" b="b"/>
            <a:pathLst>
              <a:path w="3871022" h="4411421">
                <a:moveTo>
                  <a:pt x="0" y="0"/>
                </a:moveTo>
                <a:lnTo>
                  <a:pt x="3871022" y="0"/>
                </a:lnTo>
                <a:lnTo>
                  <a:pt x="3871022" y="4411422"/>
                </a:lnTo>
                <a:lnTo>
                  <a:pt x="0" y="44114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50999" y="1242878"/>
            <a:ext cx="10386003" cy="9289047"/>
          </a:xfrm>
          <a:custGeom>
            <a:avLst/>
            <a:gdLst/>
            <a:ahLst/>
            <a:cxnLst/>
            <a:rect l="l" t="t" r="r" b="b"/>
            <a:pathLst>
              <a:path w="10386003" h="9289047">
                <a:moveTo>
                  <a:pt x="0" y="0"/>
                </a:moveTo>
                <a:lnTo>
                  <a:pt x="10386002" y="0"/>
                </a:lnTo>
                <a:lnTo>
                  <a:pt x="10386002" y="9289047"/>
                </a:lnTo>
                <a:lnTo>
                  <a:pt x="0" y="9289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77562" y="493903"/>
            <a:ext cx="9871115" cy="161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63"/>
              </a:lnSpc>
              <a:spcBef>
                <a:spcPct val="0"/>
              </a:spcBef>
            </a:pPr>
            <a:r>
              <a:rPr lang="en-US" sz="11099">
                <a:solidFill>
                  <a:srgbClr val="F2CA0E"/>
                </a:solidFill>
                <a:latin typeface="Pagkaki"/>
              </a:rPr>
              <a:t>Ora tocca a te!!!</a:t>
            </a:r>
          </a:p>
        </p:txBody>
      </p:sp>
      <p:sp>
        <p:nvSpPr>
          <p:cNvPr id="4" name="Freeform 4"/>
          <p:cNvSpPr/>
          <p:nvPr/>
        </p:nvSpPr>
        <p:spPr>
          <a:xfrm>
            <a:off x="16448007" y="8427791"/>
            <a:ext cx="1622585" cy="1661019"/>
          </a:xfrm>
          <a:custGeom>
            <a:avLst/>
            <a:gdLst/>
            <a:ahLst/>
            <a:cxnLst/>
            <a:rect l="l" t="t" r="r" b="b"/>
            <a:pathLst>
              <a:path w="1622585" h="1661019">
                <a:moveTo>
                  <a:pt x="0" y="0"/>
                </a:moveTo>
                <a:lnTo>
                  <a:pt x="1622586" y="0"/>
                </a:lnTo>
                <a:lnTo>
                  <a:pt x="1622586" y="1661018"/>
                </a:lnTo>
                <a:lnTo>
                  <a:pt x="0" y="16610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9683" r="-158561" b="-28696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03632" y="10153412"/>
            <a:ext cx="367027" cy="133613"/>
          </a:xfrm>
          <a:custGeom>
            <a:avLst/>
            <a:gdLst/>
            <a:ahLst/>
            <a:cxnLst/>
            <a:rect l="l" t="t" r="r" b="b"/>
            <a:pathLst>
              <a:path w="367027" h="133613">
                <a:moveTo>
                  <a:pt x="0" y="0"/>
                </a:moveTo>
                <a:lnTo>
                  <a:pt x="367027" y="0"/>
                </a:lnTo>
                <a:lnTo>
                  <a:pt x="367027" y="133613"/>
                </a:lnTo>
                <a:lnTo>
                  <a:pt x="0" y="1336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38200" y="1653974"/>
            <a:ext cx="8763000" cy="742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63"/>
              </a:lnSpc>
            </a:pPr>
            <a:r>
              <a:rPr lang="en-US" sz="4473" dirty="0" err="1">
                <a:solidFill>
                  <a:srgbClr val="7ED957"/>
                </a:solidFill>
                <a:latin typeface="Bitter Bold"/>
              </a:rPr>
              <a:t>Siamo</a:t>
            </a:r>
            <a:r>
              <a:rPr lang="en-US" sz="4473" dirty="0">
                <a:solidFill>
                  <a:srgbClr val="7ED957"/>
                </a:solidFill>
                <a:latin typeface="Bitter Bold"/>
              </a:rPr>
              <a:t> </a:t>
            </a:r>
            <a:r>
              <a:rPr lang="en-US" sz="4473" dirty="0" err="1">
                <a:solidFill>
                  <a:srgbClr val="7ED957"/>
                </a:solidFill>
                <a:latin typeface="Bitter Bold"/>
              </a:rPr>
              <a:t>pronti</a:t>
            </a:r>
            <a:r>
              <a:rPr lang="en-US" sz="4473" dirty="0">
                <a:solidFill>
                  <a:srgbClr val="7ED957"/>
                </a:solidFill>
                <a:latin typeface="Bitter Bold"/>
              </a:rPr>
              <a:t> al </a:t>
            </a:r>
            <a:r>
              <a:rPr lang="en-US" sz="4473" dirty="0" err="1">
                <a:solidFill>
                  <a:srgbClr val="7ED957"/>
                </a:solidFill>
                <a:latin typeface="Bitter Bold"/>
              </a:rPr>
              <a:t>cambiamento</a:t>
            </a:r>
            <a:r>
              <a:rPr lang="en-US" sz="4473" dirty="0">
                <a:solidFill>
                  <a:srgbClr val="7ED957"/>
                </a:solidFill>
                <a:latin typeface="Bitter Bold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20716" y="2425941"/>
            <a:ext cx="11279971" cy="1551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4500" dirty="0">
                <a:solidFill>
                  <a:srgbClr val="F8130B"/>
                </a:solidFill>
                <a:latin typeface="Bitter Bold"/>
              </a:rPr>
              <a:t>           Noi </a:t>
            </a:r>
            <a:r>
              <a:rPr lang="en-US" sz="4500" dirty="0" err="1">
                <a:solidFill>
                  <a:srgbClr val="F8130B"/>
                </a:solidFill>
                <a:latin typeface="Bitter Bold"/>
              </a:rPr>
              <a:t>Sì</a:t>
            </a:r>
            <a:r>
              <a:rPr lang="en-US" sz="4500" dirty="0">
                <a:solidFill>
                  <a:srgbClr val="F8130B"/>
                </a:solidFill>
                <a:latin typeface="Bitter Bold"/>
              </a:rPr>
              <a:t>…</a:t>
            </a:r>
          </a:p>
          <a:p>
            <a:pPr algn="l">
              <a:lnSpc>
                <a:spcPts val="6298"/>
              </a:lnSpc>
            </a:pPr>
            <a:r>
              <a:rPr lang="en-US" sz="4500" dirty="0" err="1">
                <a:solidFill>
                  <a:srgbClr val="F8130B"/>
                </a:solidFill>
                <a:latin typeface="Bitter Bold"/>
              </a:rPr>
              <a:t>Ripensiamo</a:t>
            </a:r>
            <a:r>
              <a:rPr lang="en-US" sz="4500" dirty="0">
                <a:solidFill>
                  <a:srgbClr val="F8130B"/>
                </a:solidFill>
                <a:latin typeface="Bitter Bold"/>
              </a:rPr>
              <a:t> </a:t>
            </a:r>
            <a:r>
              <a:rPr lang="en-US" sz="4500" dirty="0" err="1">
                <a:solidFill>
                  <a:srgbClr val="F8130B"/>
                </a:solidFill>
                <a:latin typeface="Bitter Bold"/>
              </a:rPr>
              <a:t>insieme</a:t>
            </a:r>
            <a:r>
              <a:rPr lang="en-US" sz="4500" dirty="0">
                <a:solidFill>
                  <a:srgbClr val="F8130B"/>
                </a:solidFill>
                <a:latin typeface="Bitter Bold"/>
              </a:rPr>
              <a:t> la </a:t>
            </a:r>
            <a:r>
              <a:rPr lang="en-US" sz="4500" dirty="0" err="1">
                <a:solidFill>
                  <a:srgbClr val="F8130B"/>
                </a:solidFill>
                <a:latin typeface="Bitter Bold"/>
              </a:rPr>
              <a:t>Scuola</a:t>
            </a:r>
            <a:r>
              <a:rPr lang="en-US" sz="4500" dirty="0">
                <a:solidFill>
                  <a:srgbClr val="F8130B"/>
                </a:solidFill>
                <a:latin typeface="Bitter Bold"/>
              </a:rPr>
              <a:t>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12145" y="95958"/>
            <a:ext cx="15000207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559"/>
              </a:lnSpc>
            </a:pPr>
            <a:r>
              <a:rPr lang="en-US" sz="10399" dirty="0">
                <a:solidFill>
                  <a:srgbClr val="F2CA0E"/>
                </a:solidFill>
                <a:latin typeface="Pagkaki"/>
              </a:rPr>
              <a:t>PROGETTO DADA</a:t>
            </a:r>
          </a:p>
        </p:txBody>
      </p:sp>
      <p:sp>
        <p:nvSpPr>
          <p:cNvPr id="7" name="Freeform 7"/>
          <p:cNvSpPr/>
          <p:nvPr/>
        </p:nvSpPr>
        <p:spPr>
          <a:xfrm>
            <a:off x="3012145" y="4072545"/>
            <a:ext cx="11048557" cy="6214455"/>
          </a:xfrm>
          <a:custGeom>
            <a:avLst/>
            <a:gdLst/>
            <a:ahLst/>
            <a:cxnLst/>
            <a:rect l="l" t="t" r="r" b="b"/>
            <a:pathLst>
              <a:path w="11048557" h="6214455">
                <a:moveTo>
                  <a:pt x="0" y="0"/>
                </a:moveTo>
                <a:lnTo>
                  <a:pt x="11048557" y="0"/>
                </a:lnTo>
                <a:lnTo>
                  <a:pt x="11048557" y="6214455"/>
                </a:lnTo>
                <a:lnTo>
                  <a:pt x="0" y="6214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40" r="-234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48007" y="8492393"/>
            <a:ext cx="1622585" cy="1661019"/>
          </a:xfrm>
          <a:custGeom>
            <a:avLst/>
            <a:gdLst/>
            <a:ahLst/>
            <a:cxnLst/>
            <a:rect l="l" t="t" r="r" b="b"/>
            <a:pathLst>
              <a:path w="1622585" h="1661019">
                <a:moveTo>
                  <a:pt x="0" y="0"/>
                </a:moveTo>
                <a:lnTo>
                  <a:pt x="1622586" y="0"/>
                </a:lnTo>
                <a:lnTo>
                  <a:pt x="1622586" y="1661019"/>
                </a:lnTo>
                <a:lnTo>
                  <a:pt x="0" y="1661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9683" r="-158561" b="-28696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03632" y="10153412"/>
            <a:ext cx="367027" cy="133613"/>
          </a:xfrm>
          <a:custGeom>
            <a:avLst/>
            <a:gdLst/>
            <a:ahLst/>
            <a:cxnLst/>
            <a:rect l="l" t="t" r="r" b="b"/>
            <a:pathLst>
              <a:path w="367027" h="133613">
                <a:moveTo>
                  <a:pt x="0" y="0"/>
                </a:moveTo>
                <a:lnTo>
                  <a:pt x="367027" y="0"/>
                </a:lnTo>
                <a:lnTo>
                  <a:pt x="367027" y="133613"/>
                </a:lnTo>
                <a:lnTo>
                  <a:pt x="0" y="1336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38200" y="1653974"/>
            <a:ext cx="8763000" cy="742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63"/>
              </a:lnSpc>
            </a:pPr>
            <a:r>
              <a:rPr lang="en-US" sz="4473" dirty="0" err="1">
                <a:solidFill>
                  <a:srgbClr val="7ED957"/>
                </a:solidFill>
                <a:latin typeface="Bitter Bold"/>
              </a:rPr>
              <a:t>Siamo</a:t>
            </a:r>
            <a:r>
              <a:rPr lang="en-US" sz="4473" dirty="0">
                <a:solidFill>
                  <a:srgbClr val="7ED957"/>
                </a:solidFill>
                <a:latin typeface="Bitter Bold"/>
              </a:rPr>
              <a:t> </a:t>
            </a:r>
            <a:r>
              <a:rPr lang="en-US" sz="4473" dirty="0" err="1">
                <a:solidFill>
                  <a:srgbClr val="7ED957"/>
                </a:solidFill>
                <a:latin typeface="Bitter Bold"/>
              </a:rPr>
              <a:t>pronti</a:t>
            </a:r>
            <a:r>
              <a:rPr lang="en-US" sz="4473" dirty="0">
                <a:solidFill>
                  <a:srgbClr val="7ED957"/>
                </a:solidFill>
                <a:latin typeface="Bitter Bold"/>
              </a:rPr>
              <a:t> al </a:t>
            </a:r>
            <a:r>
              <a:rPr lang="en-US" sz="4473" dirty="0" err="1">
                <a:solidFill>
                  <a:srgbClr val="7ED957"/>
                </a:solidFill>
                <a:latin typeface="Bitter Bold"/>
              </a:rPr>
              <a:t>cambiamento</a:t>
            </a:r>
            <a:r>
              <a:rPr lang="en-US" sz="4473" dirty="0">
                <a:solidFill>
                  <a:srgbClr val="7ED957"/>
                </a:solidFill>
                <a:latin typeface="Bitter Bold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20716" y="2425941"/>
            <a:ext cx="11279971" cy="1551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4500" dirty="0">
                <a:solidFill>
                  <a:srgbClr val="F8130B"/>
                </a:solidFill>
                <a:latin typeface="Bitter Bold"/>
              </a:rPr>
              <a:t>           Noi </a:t>
            </a:r>
            <a:r>
              <a:rPr lang="en-US" sz="4500" dirty="0" err="1">
                <a:solidFill>
                  <a:srgbClr val="F8130B"/>
                </a:solidFill>
                <a:latin typeface="Bitter Bold"/>
              </a:rPr>
              <a:t>Sì</a:t>
            </a:r>
            <a:r>
              <a:rPr lang="en-US" sz="4500" dirty="0">
                <a:solidFill>
                  <a:srgbClr val="F8130B"/>
                </a:solidFill>
                <a:latin typeface="Bitter Bold"/>
              </a:rPr>
              <a:t>…</a:t>
            </a:r>
          </a:p>
          <a:p>
            <a:pPr algn="l">
              <a:lnSpc>
                <a:spcPts val="6298"/>
              </a:lnSpc>
            </a:pPr>
            <a:r>
              <a:rPr lang="en-US" sz="4500" dirty="0" err="1">
                <a:solidFill>
                  <a:srgbClr val="F8130B"/>
                </a:solidFill>
                <a:latin typeface="Bitter Bold"/>
              </a:rPr>
              <a:t>Ripensiamo</a:t>
            </a:r>
            <a:r>
              <a:rPr lang="en-US" sz="4500" dirty="0">
                <a:solidFill>
                  <a:srgbClr val="F8130B"/>
                </a:solidFill>
                <a:latin typeface="Bitter Bold"/>
              </a:rPr>
              <a:t> </a:t>
            </a:r>
            <a:r>
              <a:rPr lang="en-US" sz="4500" dirty="0" err="1">
                <a:solidFill>
                  <a:srgbClr val="F8130B"/>
                </a:solidFill>
                <a:latin typeface="Bitter Bold"/>
              </a:rPr>
              <a:t>insieme</a:t>
            </a:r>
            <a:r>
              <a:rPr lang="en-US" sz="4500" dirty="0">
                <a:solidFill>
                  <a:srgbClr val="F8130B"/>
                </a:solidFill>
                <a:latin typeface="Bitter Bold"/>
              </a:rPr>
              <a:t> la </a:t>
            </a:r>
            <a:r>
              <a:rPr lang="en-US" sz="4500" dirty="0" err="1">
                <a:solidFill>
                  <a:srgbClr val="F8130B"/>
                </a:solidFill>
                <a:latin typeface="Bitter Bold"/>
              </a:rPr>
              <a:t>Scuola</a:t>
            </a:r>
            <a:r>
              <a:rPr lang="en-US" sz="4500" dirty="0">
                <a:solidFill>
                  <a:srgbClr val="F8130B"/>
                </a:solidFill>
                <a:latin typeface="Bitter Bold"/>
              </a:rPr>
              <a:t>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12145" y="95958"/>
            <a:ext cx="15000207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559"/>
              </a:lnSpc>
            </a:pPr>
            <a:r>
              <a:rPr lang="en-US" sz="10399" dirty="0">
                <a:solidFill>
                  <a:srgbClr val="F2CA0E"/>
                </a:solidFill>
                <a:latin typeface="Pagkaki"/>
              </a:rPr>
              <a:t>PROGETTO DADA</a:t>
            </a:r>
          </a:p>
        </p:txBody>
      </p:sp>
      <p:sp>
        <p:nvSpPr>
          <p:cNvPr id="7" name="Freeform 7"/>
          <p:cNvSpPr/>
          <p:nvPr/>
        </p:nvSpPr>
        <p:spPr>
          <a:xfrm>
            <a:off x="3012145" y="4072545"/>
            <a:ext cx="11048557" cy="6214455"/>
          </a:xfrm>
          <a:custGeom>
            <a:avLst/>
            <a:gdLst/>
            <a:ahLst/>
            <a:cxnLst/>
            <a:rect l="l" t="t" r="r" b="b"/>
            <a:pathLst>
              <a:path w="11048557" h="6214455">
                <a:moveTo>
                  <a:pt x="0" y="0"/>
                </a:moveTo>
                <a:lnTo>
                  <a:pt x="11048557" y="0"/>
                </a:lnTo>
                <a:lnTo>
                  <a:pt x="11048557" y="6214455"/>
                </a:lnTo>
                <a:lnTo>
                  <a:pt x="0" y="6214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40" r="-234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48007" y="8492393"/>
            <a:ext cx="1622585" cy="1661019"/>
          </a:xfrm>
          <a:custGeom>
            <a:avLst/>
            <a:gdLst/>
            <a:ahLst/>
            <a:cxnLst/>
            <a:rect l="l" t="t" r="r" b="b"/>
            <a:pathLst>
              <a:path w="1622585" h="1661019">
                <a:moveTo>
                  <a:pt x="0" y="0"/>
                </a:moveTo>
                <a:lnTo>
                  <a:pt x="1622586" y="0"/>
                </a:lnTo>
                <a:lnTo>
                  <a:pt x="1622586" y="1661019"/>
                </a:lnTo>
                <a:lnTo>
                  <a:pt x="0" y="1661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9683" r="-158561" b="-28696"/>
            </a:stretch>
          </a:blipFill>
        </p:spPr>
      </p:sp>
    </p:spTree>
    <p:extLst>
      <p:ext uri="{BB962C8B-B14F-4D97-AF65-F5344CB8AC3E}">
        <p14:creationId xmlns:p14="http://schemas.microsoft.com/office/powerpoint/2010/main" val="163972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6719" y="4078986"/>
            <a:ext cx="16187956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Trocchi"/>
              </a:rPr>
              <a:t>    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Il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nome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all’aula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? Lo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assegneranno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i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ragazzi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!</a:t>
            </a:r>
          </a:p>
        </p:txBody>
      </p:sp>
      <p:sp>
        <p:nvSpPr>
          <p:cNvPr id="3" name="Freeform 3"/>
          <p:cNvSpPr/>
          <p:nvPr/>
        </p:nvSpPr>
        <p:spPr>
          <a:xfrm>
            <a:off x="3973310" y="4946497"/>
            <a:ext cx="9494774" cy="5340503"/>
          </a:xfrm>
          <a:custGeom>
            <a:avLst/>
            <a:gdLst/>
            <a:ahLst/>
            <a:cxnLst/>
            <a:rect l="l" t="t" r="r" b="b"/>
            <a:pathLst>
              <a:path w="9494774" h="5340503">
                <a:moveTo>
                  <a:pt x="0" y="0"/>
                </a:moveTo>
                <a:lnTo>
                  <a:pt x="9494774" y="0"/>
                </a:lnTo>
                <a:lnTo>
                  <a:pt x="9494774" y="5340503"/>
                </a:lnTo>
                <a:lnTo>
                  <a:pt x="0" y="5340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40" r="-234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48007" y="8427791"/>
            <a:ext cx="1622585" cy="1661019"/>
          </a:xfrm>
          <a:custGeom>
            <a:avLst/>
            <a:gdLst/>
            <a:ahLst/>
            <a:cxnLst/>
            <a:rect l="l" t="t" r="r" b="b"/>
            <a:pathLst>
              <a:path w="1622585" h="1661019">
                <a:moveTo>
                  <a:pt x="0" y="0"/>
                </a:moveTo>
                <a:lnTo>
                  <a:pt x="1622586" y="0"/>
                </a:lnTo>
                <a:lnTo>
                  <a:pt x="1622586" y="1661018"/>
                </a:lnTo>
                <a:lnTo>
                  <a:pt x="0" y="1661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683" r="-158561" b="-286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5680" y="518933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86497" y="438269"/>
            <a:ext cx="13868400" cy="194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5"/>
              </a:lnSpc>
            </a:pPr>
            <a:r>
              <a:rPr lang="en-US" sz="10399" dirty="0">
                <a:solidFill>
                  <a:srgbClr val="FFDE59"/>
                </a:solidFill>
                <a:latin typeface="Pagkaki"/>
              </a:rPr>
              <a:t>I PIANI E LE AULE</a:t>
            </a:r>
          </a:p>
          <a:p>
            <a:pPr algn="ctr">
              <a:lnSpc>
                <a:spcPts val="9265"/>
              </a:lnSpc>
            </a:pPr>
            <a:r>
              <a:rPr lang="en-US" sz="4999" dirty="0">
                <a:solidFill>
                  <a:srgbClr val="FFFFFF"/>
                </a:solidFill>
                <a:latin typeface="Trocchi"/>
              </a:rPr>
              <a:t>                                        </a:t>
            </a:r>
            <a:r>
              <a:rPr lang="en-US" sz="4999" dirty="0" err="1">
                <a:solidFill>
                  <a:srgbClr val="FFFFFF"/>
                </a:solidFill>
                <a:latin typeface="Trocchi"/>
              </a:rPr>
              <a:t>Ogni</a:t>
            </a:r>
            <a:r>
              <a:rPr lang="en-US" sz="4999" dirty="0">
                <a:solidFill>
                  <a:srgbClr val="FFFFFF"/>
                </a:solidFill>
                <a:latin typeface="Trocchi"/>
              </a:rPr>
              <a:t> piano ha un </a:t>
            </a:r>
            <a:r>
              <a:rPr lang="en-US" sz="4999" dirty="0" err="1">
                <a:solidFill>
                  <a:srgbClr val="FFFFFF"/>
                </a:solidFill>
                <a:latin typeface="Trocchi"/>
              </a:rPr>
              <a:t>colore</a:t>
            </a:r>
            <a:r>
              <a:rPr lang="en-US" sz="4999" dirty="0">
                <a:solidFill>
                  <a:srgbClr val="FFFFFF"/>
                </a:solidFill>
                <a:latin typeface="Trocchi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33700" y="3179514"/>
            <a:ext cx="14325600" cy="839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8"/>
              </a:lnSpc>
            </a:pPr>
            <a:r>
              <a:rPr lang="en-US" sz="4999" dirty="0">
                <a:solidFill>
                  <a:srgbClr val="FFFFFF"/>
                </a:solidFill>
                <a:latin typeface="Trocchi"/>
              </a:rPr>
              <a:t>    </a:t>
            </a:r>
            <a:endParaRPr lang="en-US" sz="4999" dirty="0">
              <a:solidFill>
                <a:srgbClr val="9C72BE"/>
              </a:solidFill>
              <a:latin typeface="Trocch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24199" y="2587124"/>
            <a:ext cx="12530697" cy="839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8"/>
              </a:lnSpc>
            </a:pPr>
            <a:r>
              <a:rPr lang="en-US" sz="4999" dirty="0">
                <a:solidFill>
                  <a:srgbClr val="FFFFFF"/>
                </a:solidFill>
                <a:latin typeface="Trocchi"/>
              </a:rPr>
              <a:t>         … e </a:t>
            </a:r>
            <a:r>
              <a:rPr lang="en-US" sz="4999" dirty="0" err="1">
                <a:solidFill>
                  <a:srgbClr val="FFFFFF"/>
                </a:solidFill>
                <a:latin typeface="Trocchi"/>
              </a:rPr>
              <a:t>ogni</a:t>
            </a:r>
            <a:r>
              <a:rPr lang="en-US" sz="4999" dirty="0">
                <a:solidFill>
                  <a:srgbClr val="FFFFFF"/>
                </a:solidFill>
                <a:latin typeface="Trocchi"/>
              </a:rPr>
              <a:t> aula </a:t>
            </a:r>
            <a:r>
              <a:rPr lang="en-US" sz="4999" dirty="0" err="1">
                <a:solidFill>
                  <a:srgbClr val="FFFFFF"/>
                </a:solidFill>
                <a:latin typeface="Trocchi"/>
              </a:rPr>
              <a:t>tematica</a:t>
            </a:r>
            <a:r>
              <a:rPr lang="en-US" sz="4999" dirty="0">
                <a:solidFill>
                  <a:srgbClr val="FFFFFF"/>
                </a:solidFill>
                <a:latin typeface="Trocchi"/>
              </a:rPr>
              <a:t> ha un </a:t>
            </a:r>
            <a:r>
              <a:rPr lang="en-US" sz="4999" dirty="0" err="1">
                <a:solidFill>
                  <a:srgbClr val="FFFFFF"/>
                </a:solidFill>
                <a:latin typeface="Trocchi"/>
              </a:rPr>
              <a:t>colore</a:t>
            </a:r>
            <a:r>
              <a:rPr lang="en-US" sz="4999" dirty="0">
                <a:solidFill>
                  <a:srgbClr val="FFFFFF"/>
                </a:solidFill>
                <a:latin typeface="Trocchi"/>
              </a:rPr>
              <a:t> </a:t>
            </a:r>
            <a:endParaRPr lang="en-US" sz="4999" dirty="0">
              <a:solidFill>
                <a:srgbClr val="FF66FF"/>
              </a:solidFill>
              <a:latin typeface="Trocch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591887" y="5865612"/>
            <a:ext cx="3392688" cy="3392688"/>
          </a:xfrm>
          <a:custGeom>
            <a:avLst/>
            <a:gdLst/>
            <a:ahLst/>
            <a:cxnLst/>
            <a:rect l="l" t="t" r="r" b="b"/>
            <a:pathLst>
              <a:path w="3392688" h="3392688">
                <a:moveTo>
                  <a:pt x="0" y="0"/>
                </a:moveTo>
                <a:lnTo>
                  <a:pt x="3392688" y="0"/>
                </a:lnTo>
                <a:lnTo>
                  <a:pt x="3392688" y="3392688"/>
                </a:lnTo>
                <a:lnTo>
                  <a:pt x="0" y="33926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8007" y="8427791"/>
            <a:ext cx="1622585" cy="1661019"/>
          </a:xfrm>
          <a:custGeom>
            <a:avLst/>
            <a:gdLst/>
            <a:ahLst/>
            <a:cxnLst/>
            <a:rect l="l" t="t" r="r" b="b"/>
            <a:pathLst>
              <a:path w="1622585" h="1661019">
                <a:moveTo>
                  <a:pt x="0" y="0"/>
                </a:moveTo>
                <a:lnTo>
                  <a:pt x="1622586" y="0"/>
                </a:lnTo>
                <a:lnTo>
                  <a:pt x="1622586" y="1661018"/>
                </a:lnTo>
                <a:lnTo>
                  <a:pt x="0" y="1661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683" r="-158561" b="-2869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180376" y="5248925"/>
            <a:ext cx="2084716" cy="781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98"/>
              </a:lnSpc>
            </a:pPr>
            <a:r>
              <a:rPr lang="en-US" sz="4400" dirty="0">
                <a:solidFill>
                  <a:srgbClr val="FFFFFF"/>
                </a:solidFill>
                <a:latin typeface="Trocchi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3757162" y="4586835"/>
            <a:ext cx="10134211" cy="5700165"/>
          </a:xfrm>
          <a:custGeom>
            <a:avLst/>
            <a:gdLst/>
            <a:ahLst/>
            <a:cxnLst/>
            <a:rect l="l" t="t" r="r" b="b"/>
            <a:pathLst>
              <a:path w="10134211" h="5700165">
                <a:moveTo>
                  <a:pt x="0" y="0"/>
                </a:moveTo>
                <a:lnTo>
                  <a:pt x="10134210" y="0"/>
                </a:lnTo>
                <a:lnTo>
                  <a:pt x="10134210" y="5700165"/>
                </a:lnTo>
                <a:lnTo>
                  <a:pt x="0" y="5700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40" r="-234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65266" y="4586835"/>
            <a:ext cx="3830750" cy="5501974"/>
          </a:xfrm>
          <a:custGeom>
            <a:avLst/>
            <a:gdLst/>
            <a:ahLst/>
            <a:cxnLst/>
            <a:rect l="l" t="t" r="r" b="b"/>
            <a:pathLst>
              <a:path w="3830750" h="5501974">
                <a:moveTo>
                  <a:pt x="0" y="0"/>
                </a:moveTo>
                <a:lnTo>
                  <a:pt x="3830750" y="0"/>
                </a:lnTo>
                <a:lnTo>
                  <a:pt x="3830750" y="5501974"/>
                </a:lnTo>
                <a:lnTo>
                  <a:pt x="0" y="55019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17419" y="36843"/>
            <a:ext cx="6853133" cy="178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59"/>
              </a:lnSpc>
            </a:pPr>
            <a:r>
              <a:rPr lang="en-US" sz="10399">
                <a:solidFill>
                  <a:srgbClr val="FFDE59"/>
                </a:solidFill>
                <a:latin typeface="Pagkaki"/>
              </a:rPr>
              <a:t>SEGNALETICA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7734" y="1213286"/>
            <a:ext cx="16834465" cy="1638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97"/>
              </a:lnSpc>
            </a:pPr>
            <a:r>
              <a:rPr lang="en-US" sz="4713" dirty="0">
                <a:solidFill>
                  <a:srgbClr val="FFFFFF"/>
                </a:solidFill>
                <a:latin typeface="Trocchi"/>
              </a:rPr>
              <a:t>Per </a:t>
            </a:r>
            <a:r>
              <a:rPr lang="en-US" sz="4713" dirty="0" err="1">
                <a:solidFill>
                  <a:srgbClr val="FFFFFF"/>
                </a:solidFill>
                <a:latin typeface="Trocchi"/>
              </a:rPr>
              <a:t>tutta</a:t>
            </a:r>
            <a:r>
              <a:rPr lang="en-US" sz="4713" dirty="0">
                <a:solidFill>
                  <a:srgbClr val="FFFFFF"/>
                </a:solidFill>
                <a:latin typeface="Trocchi"/>
              </a:rPr>
              <a:t> la </a:t>
            </a:r>
            <a:r>
              <a:rPr lang="en-US" sz="4713" dirty="0" err="1">
                <a:solidFill>
                  <a:srgbClr val="FFFFFF"/>
                </a:solidFill>
                <a:latin typeface="Trocchi"/>
              </a:rPr>
              <a:t>scuola</a:t>
            </a:r>
            <a:r>
              <a:rPr lang="en-US" sz="4713" dirty="0">
                <a:solidFill>
                  <a:srgbClr val="FFFFFF"/>
                </a:solidFill>
                <a:latin typeface="Trocchi"/>
              </a:rPr>
              <a:t> ci </a:t>
            </a:r>
            <a:r>
              <a:rPr lang="en-US" sz="4713" dirty="0" err="1">
                <a:solidFill>
                  <a:srgbClr val="FFFFFF"/>
                </a:solidFill>
                <a:latin typeface="Trocchi"/>
              </a:rPr>
              <a:t>sarà</a:t>
            </a:r>
            <a:r>
              <a:rPr lang="en-US" sz="4713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713" dirty="0" err="1">
                <a:solidFill>
                  <a:srgbClr val="FFFFFF"/>
                </a:solidFill>
                <a:latin typeface="Trocchi"/>
              </a:rPr>
              <a:t>una</a:t>
            </a:r>
            <a:r>
              <a:rPr lang="en-US" sz="4713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713" dirty="0">
                <a:solidFill>
                  <a:srgbClr val="FFFF00"/>
                </a:solidFill>
                <a:latin typeface="Trocchi"/>
              </a:rPr>
              <a:t>SEGNALETICA</a:t>
            </a:r>
            <a:r>
              <a:rPr lang="en-US" sz="4713" dirty="0">
                <a:solidFill>
                  <a:srgbClr val="FFFFFF"/>
                </a:solidFill>
                <a:latin typeface="Trocchi"/>
              </a:rPr>
              <a:t>  </a:t>
            </a:r>
            <a:r>
              <a:rPr lang="en-US" sz="4713" dirty="0" err="1">
                <a:solidFill>
                  <a:srgbClr val="FFFFFF"/>
                </a:solidFill>
                <a:latin typeface="Trocchi"/>
              </a:rPr>
              <a:t>che</a:t>
            </a:r>
            <a:r>
              <a:rPr lang="en-US" sz="4713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713" dirty="0" err="1">
                <a:solidFill>
                  <a:srgbClr val="FFFFFF"/>
                </a:solidFill>
                <a:latin typeface="Trocchi"/>
              </a:rPr>
              <a:t>aiuterà</a:t>
            </a:r>
            <a:r>
              <a:rPr lang="en-US" sz="4713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713" dirty="0" err="1">
                <a:solidFill>
                  <a:srgbClr val="FFFFFF"/>
                </a:solidFill>
                <a:latin typeface="Trocchi"/>
              </a:rPr>
              <a:t>negli</a:t>
            </a:r>
            <a:r>
              <a:rPr lang="en-US" sz="4713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713" dirty="0" err="1">
                <a:solidFill>
                  <a:srgbClr val="FFFFFF"/>
                </a:solidFill>
                <a:latin typeface="Trocchi"/>
              </a:rPr>
              <a:t>spostamenti</a:t>
            </a:r>
            <a:r>
              <a:rPr lang="en-US" sz="4713" dirty="0">
                <a:solidFill>
                  <a:srgbClr val="FFFFFF"/>
                </a:solidFill>
                <a:latin typeface="Trocchi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4500" y="3085842"/>
            <a:ext cx="15747100" cy="1627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98"/>
              </a:lnSpc>
            </a:pPr>
            <a:r>
              <a:rPr lang="en-US" sz="4400" dirty="0">
                <a:solidFill>
                  <a:srgbClr val="FFFFFF"/>
                </a:solidFill>
                <a:latin typeface="Trocchi"/>
              </a:rPr>
              <a:t>Al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cambio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di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disciplina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gli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alunni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si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sposteranno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per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raggiungere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l’aula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di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lezione</a:t>
            </a:r>
            <a:endParaRPr lang="en-US" sz="4400" dirty="0">
              <a:solidFill>
                <a:srgbClr val="FFFFFF"/>
              </a:solidFill>
              <a:latin typeface="Trocch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0655" y="4763927"/>
            <a:ext cx="9819363" cy="5523074"/>
          </a:xfrm>
          <a:custGeom>
            <a:avLst/>
            <a:gdLst/>
            <a:ahLst/>
            <a:cxnLst/>
            <a:rect l="l" t="t" r="r" b="b"/>
            <a:pathLst>
              <a:path w="9819363" h="5523074">
                <a:moveTo>
                  <a:pt x="0" y="0"/>
                </a:moveTo>
                <a:lnTo>
                  <a:pt x="9819363" y="0"/>
                </a:lnTo>
                <a:lnTo>
                  <a:pt x="9819363" y="5523073"/>
                </a:lnTo>
                <a:lnTo>
                  <a:pt x="0" y="552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40" r="-23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48007" y="8427791"/>
            <a:ext cx="1622585" cy="1661019"/>
          </a:xfrm>
          <a:custGeom>
            <a:avLst/>
            <a:gdLst/>
            <a:ahLst/>
            <a:cxnLst/>
            <a:rect l="l" t="t" r="r" b="b"/>
            <a:pathLst>
              <a:path w="1622585" h="1661019">
                <a:moveTo>
                  <a:pt x="0" y="0"/>
                </a:moveTo>
                <a:lnTo>
                  <a:pt x="1622586" y="0"/>
                </a:lnTo>
                <a:lnTo>
                  <a:pt x="1622586" y="1661018"/>
                </a:lnTo>
                <a:lnTo>
                  <a:pt x="0" y="1661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683" r="-158561" b="-2869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5725952"/>
            <a:ext cx="3606061" cy="4114800"/>
          </a:xfrm>
          <a:custGeom>
            <a:avLst/>
            <a:gdLst/>
            <a:ahLst/>
            <a:cxnLst/>
            <a:rect l="l" t="t" r="r" b="b"/>
            <a:pathLst>
              <a:path w="3606061" h="4114800">
                <a:moveTo>
                  <a:pt x="0" y="0"/>
                </a:moveTo>
                <a:lnTo>
                  <a:pt x="3606061" y="0"/>
                </a:lnTo>
                <a:lnTo>
                  <a:pt x="36060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58579" y="262271"/>
            <a:ext cx="14881955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8" dirty="0">
                <a:solidFill>
                  <a:srgbClr val="FFDE59"/>
                </a:solidFill>
                <a:latin typeface="Pagkaki"/>
              </a:rPr>
              <a:t>      ENTRATA E CAMBIO AULE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28510" y="4142486"/>
            <a:ext cx="14618503" cy="545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3260">
                <a:solidFill>
                  <a:srgbClr val="FFFFFF"/>
                </a:solidFill>
                <a:latin typeface="Trocchi"/>
              </a:rPr>
              <a:t>!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6448" y="1221901"/>
            <a:ext cx="16523189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4"/>
              </a:lnSpc>
            </a:pPr>
            <a:r>
              <a:rPr lang="en-US" sz="4000" dirty="0">
                <a:solidFill>
                  <a:srgbClr val="FFFFFF"/>
                </a:solidFill>
                <a:latin typeface="Trocchi"/>
              </a:rPr>
              <a:t>Al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suono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della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campanella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, alle 8.10, 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si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entra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a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scuola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 e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si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raggiunge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l’aula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senza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attardarsi</a:t>
            </a:r>
            <a:endParaRPr lang="en-US" sz="4000" dirty="0">
              <a:solidFill>
                <a:srgbClr val="FFFFFF"/>
              </a:solidFill>
              <a:latin typeface="Trocch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56928" y="3645800"/>
            <a:ext cx="1684968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4"/>
              </a:lnSpc>
            </a:pPr>
            <a:r>
              <a:rPr lang="en-US" sz="4000" dirty="0">
                <a:solidFill>
                  <a:srgbClr val="FFFFFF"/>
                </a:solidFill>
                <a:latin typeface="Trocchi"/>
              </a:rPr>
              <a:t>Lo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zaino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seguirà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l’alunno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durante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gli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spostamenti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8520" y="2832771"/>
            <a:ext cx="16849687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4"/>
              </a:lnSpc>
            </a:pPr>
            <a:r>
              <a:rPr lang="en-US" sz="4000" dirty="0">
                <a:solidFill>
                  <a:srgbClr val="FFFFFF"/>
                </a:solidFill>
                <a:latin typeface="Trocchi"/>
              </a:rPr>
              <a:t> Si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consiglia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uno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zaino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leggero senza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ruote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 e di facile </a:t>
            </a:r>
            <a:r>
              <a:rPr lang="en-US" sz="4000" dirty="0" err="1">
                <a:solidFill>
                  <a:srgbClr val="FFFFFF"/>
                </a:solidFill>
                <a:latin typeface="Trocchi"/>
              </a:rPr>
              <a:t>gestione</a:t>
            </a:r>
            <a:endParaRPr lang="en-US" sz="4000" dirty="0">
              <a:solidFill>
                <a:srgbClr val="FFFFFF"/>
              </a:solidFill>
              <a:latin typeface="Trocchi"/>
            </a:endParaRPr>
          </a:p>
          <a:p>
            <a:pPr algn="ctr">
              <a:lnSpc>
                <a:spcPts val="4564"/>
              </a:lnSpc>
            </a:pPr>
            <a:endParaRPr lang="en-US" sz="4000" dirty="0">
              <a:solidFill>
                <a:srgbClr val="FFFFFF"/>
              </a:solidFill>
              <a:latin typeface="Trocch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96613" y="4946497"/>
            <a:ext cx="9494774" cy="5340503"/>
          </a:xfrm>
          <a:custGeom>
            <a:avLst/>
            <a:gdLst/>
            <a:ahLst/>
            <a:cxnLst/>
            <a:rect l="l" t="t" r="r" b="b"/>
            <a:pathLst>
              <a:path w="9494774" h="5340503">
                <a:moveTo>
                  <a:pt x="0" y="0"/>
                </a:moveTo>
                <a:lnTo>
                  <a:pt x="9494774" y="0"/>
                </a:lnTo>
                <a:lnTo>
                  <a:pt x="9494774" y="5340503"/>
                </a:lnTo>
                <a:lnTo>
                  <a:pt x="0" y="5340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40" r="-23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48007" y="8427791"/>
            <a:ext cx="1622585" cy="1661019"/>
          </a:xfrm>
          <a:custGeom>
            <a:avLst/>
            <a:gdLst/>
            <a:ahLst/>
            <a:cxnLst/>
            <a:rect l="l" t="t" r="r" b="b"/>
            <a:pathLst>
              <a:path w="1622585" h="1661019">
                <a:moveTo>
                  <a:pt x="0" y="0"/>
                </a:moveTo>
                <a:lnTo>
                  <a:pt x="1622586" y="0"/>
                </a:lnTo>
                <a:lnTo>
                  <a:pt x="1622586" y="1661018"/>
                </a:lnTo>
                <a:lnTo>
                  <a:pt x="0" y="1661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683" r="-158561" b="-2869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5286" y="5660872"/>
            <a:ext cx="3549015" cy="4114800"/>
          </a:xfrm>
          <a:custGeom>
            <a:avLst/>
            <a:gdLst/>
            <a:ahLst/>
            <a:cxnLst/>
            <a:rect l="l" t="t" r="r" b="b"/>
            <a:pathLst>
              <a:path w="3549015" h="4114800">
                <a:moveTo>
                  <a:pt x="0" y="0"/>
                </a:moveTo>
                <a:lnTo>
                  <a:pt x="3549015" y="0"/>
                </a:lnTo>
                <a:lnTo>
                  <a:pt x="35490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228593" y="825970"/>
            <a:ext cx="13942647" cy="1311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25"/>
              </a:lnSpc>
            </a:pPr>
            <a:r>
              <a:rPr lang="en-US" sz="10399">
                <a:solidFill>
                  <a:srgbClr val="FFDE59"/>
                </a:solidFill>
                <a:latin typeface="Pagkaki"/>
              </a:rPr>
              <a:t>TEMPI PER IL CAMBIO AULE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04631" y="1218826"/>
            <a:ext cx="14166609" cy="1204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4400" dirty="0">
                <a:solidFill>
                  <a:srgbClr val="FFFFFF"/>
                </a:solidFill>
                <a:latin typeface="Trocchi"/>
              </a:rPr>
              <a:t>Si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hanno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massimo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400" dirty="0">
                <a:solidFill>
                  <a:srgbClr val="FFDE59"/>
                </a:solidFill>
                <a:latin typeface="Trocchi"/>
              </a:rPr>
              <a:t>5 </a:t>
            </a:r>
            <a:r>
              <a:rPr lang="en-US" sz="4400" dirty="0" err="1">
                <a:solidFill>
                  <a:srgbClr val="FFDE59"/>
                </a:solidFill>
                <a:latin typeface="Trocchi"/>
              </a:rPr>
              <a:t>minuti</a:t>
            </a:r>
            <a:r>
              <a:rPr lang="en-US" sz="4400" dirty="0">
                <a:solidFill>
                  <a:srgbClr val="FFDE59"/>
                </a:solidFill>
                <a:latin typeface="Trocchi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per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cambiare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aula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7057" y="2599049"/>
            <a:ext cx="16134513" cy="1704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FF00"/>
                </a:solidFill>
                <a:latin typeface="Trocchi"/>
              </a:rPr>
              <a:t>APRI FILA </a:t>
            </a:r>
            <a:r>
              <a:rPr lang="en-US" sz="4000" dirty="0">
                <a:solidFill>
                  <a:srgbClr val="FFFFFF"/>
                </a:solidFill>
                <a:latin typeface="Trocchi"/>
              </a:rPr>
              <a:t>e un </a:t>
            </a:r>
            <a:r>
              <a:rPr lang="en-US" sz="4000" dirty="0">
                <a:solidFill>
                  <a:srgbClr val="FFFF00"/>
                </a:solidFill>
                <a:latin typeface="Trocchi"/>
              </a:rPr>
              <a:t>CHIUDI FILA </a:t>
            </a:r>
          </a:p>
          <a:p>
            <a:pPr algn="ctr">
              <a:lnSpc>
                <a:spcPts val="6999"/>
              </a:lnSpc>
            </a:pPr>
            <a:r>
              <a:rPr lang="en-US" sz="4000" dirty="0">
                <a:solidFill>
                  <a:srgbClr val="FFFF00"/>
                </a:solidFill>
                <a:latin typeface="Trocchi"/>
              </a:rPr>
              <a:t>                                                            </a:t>
            </a:r>
            <a:r>
              <a:rPr lang="en-US" sz="4000" dirty="0" err="1">
                <a:solidFill>
                  <a:srgbClr val="FFFF00"/>
                </a:solidFill>
                <a:latin typeface="Trocchi"/>
              </a:rPr>
              <a:t>durante</a:t>
            </a:r>
            <a:r>
              <a:rPr lang="en-US" sz="4000" dirty="0">
                <a:solidFill>
                  <a:srgbClr val="FFFF00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rocchi"/>
              </a:rPr>
              <a:t>gli</a:t>
            </a:r>
            <a:r>
              <a:rPr lang="en-US" sz="4000" dirty="0">
                <a:solidFill>
                  <a:srgbClr val="FFFF00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rocchi"/>
              </a:rPr>
              <a:t>spostamenti</a:t>
            </a:r>
            <a:r>
              <a:rPr lang="en-US" sz="4000" dirty="0">
                <a:solidFill>
                  <a:srgbClr val="FFFF00"/>
                </a:solidFill>
                <a:latin typeface="Trocchi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9600" y="2599049"/>
            <a:ext cx="5672138" cy="819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400" dirty="0">
                <a:solidFill>
                  <a:srgbClr val="FFFFFF"/>
                </a:solidFill>
                <a:latin typeface="Trocchi"/>
              </a:rPr>
              <a:t>Ci </a:t>
            </a:r>
            <a:r>
              <a:rPr lang="en-US" sz="4400" dirty="0" err="1">
                <a:solidFill>
                  <a:srgbClr val="FFFFFF"/>
                </a:solidFill>
                <a:latin typeface="Trocchi"/>
              </a:rPr>
              <a:t>saranno</a:t>
            </a:r>
            <a:r>
              <a:rPr lang="en-US" sz="4400" dirty="0">
                <a:solidFill>
                  <a:srgbClr val="FFFFFF"/>
                </a:solidFill>
                <a:latin typeface="Trocchi"/>
              </a:rPr>
              <a:t> un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5632" y="31147"/>
            <a:ext cx="16274310" cy="351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DE59"/>
                </a:solidFill>
                <a:latin typeface="Pagkaki"/>
              </a:rPr>
              <a:t>SALITA E DISCESA AL PRIMO PIANO</a:t>
            </a:r>
          </a:p>
          <a:p>
            <a:pPr algn="ctr">
              <a:lnSpc>
                <a:spcPts val="6998"/>
              </a:lnSpc>
            </a:pPr>
            <a:r>
              <a:rPr lang="en-US" sz="4999">
                <a:solidFill>
                  <a:srgbClr val="FFFFFF"/>
                </a:solidFill>
                <a:latin typeface="Trocchi"/>
              </a:rPr>
              <a:t>Per salire e scendere si utilizzano le scale</a:t>
            </a:r>
          </a:p>
          <a:p>
            <a:pPr algn="ctr">
              <a:lnSpc>
                <a:spcPts val="6998"/>
              </a:lnSpc>
            </a:pPr>
            <a:endParaRPr lang="en-US" sz="4999">
              <a:solidFill>
                <a:srgbClr val="FFFFFF"/>
              </a:solidFill>
              <a:latin typeface="Trocch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99298" y="2659890"/>
            <a:ext cx="17407233" cy="1723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FFDE59"/>
                </a:solidFill>
                <a:latin typeface="Trocchi"/>
              </a:rPr>
              <a:t>ma</a:t>
            </a:r>
            <a:r>
              <a:rPr lang="en-US" sz="6000" dirty="0">
                <a:solidFill>
                  <a:srgbClr val="FFDE59"/>
                </a:solidFill>
                <a:latin typeface="Trocchi"/>
              </a:rPr>
              <a:t> </a:t>
            </a:r>
            <a:r>
              <a:rPr lang="en-US" sz="6000" dirty="0" err="1">
                <a:solidFill>
                  <a:srgbClr val="FFDE59"/>
                </a:solidFill>
                <a:latin typeface="Trocchi"/>
              </a:rPr>
              <a:t>attenzione</a:t>
            </a:r>
            <a:r>
              <a:rPr lang="en-US" sz="6000" dirty="0">
                <a:solidFill>
                  <a:srgbClr val="FFDE59"/>
                </a:solidFill>
                <a:latin typeface="Trocchi"/>
              </a:rPr>
              <a:t> </a:t>
            </a:r>
            <a:r>
              <a:rPr lang="en-US" sz="4000" dirty="0">
                <a:solidFill>
                  <a:srgbClr val="FFDE59"/>
                </a:solidFill>
                <a:latin typeface="Trocchi"/>
              </a:rPr>
              <a:t>...da un lato </a:t>
            </a:r>
            <a:r>
              <a:rPr lang="en-US" sz="4000" dirty="0" err="1">
                <a:solidFill>
                  <a:srgbClr val="FFDE59"/>
                </a:solidFill>
                <a:latin typeface="Trocchi"/>
              </a:rPr>
              <a:t>si</a:t>
            </a:r>
            <a:r>
              <a:rPr lang="en-US" sz="4000" dirty="0">
                <a:solidFill>
                  <a:srgbClr val="FFDE59"/>
                </a:solidFill>
                <a:latin typeface="Trocchi"/>
              </a:rPr>
              <a:t> SALE e </a:t>
            </a:r>
            <a:r>
              <a:rPr lang="en-US" sz="4000" dirty="0" err="1">
                <a:solidFill>
                  <a:srgbClr val="FFDE59"/>
                </a:solidFill>
                <a:latin typeface="Trocchi"/>
              </a:rPr>
              <a:t>dall’altro</a:t>
            </a:r>
            <a:r>
              <a:rPr lang="en-US" sz="4000" dirty="0">
                <a:solidFill>
                  <a:srgbClr val="FFDE59"/>
                </a:solidFill>
                <a:latin typeface="Trocchi"/>
              </a:rPr>
              <a:t> </a:t>
            </a:r>
            <a:r>
              <a:rPr lang="en-US" sz="4000" dirty="0" err="1">
                <a:solidFill>
                  <a:srgbClr val="FFDE59"/>
                </a:solidFill>
                <a:latin typeface="Trocchi"/>
              </a:rPr>
              <a:t>si</a:t>
            </a:r>
            <a:r>
              <a:rPr lang="en-US" sz="4000" dirty="0">
                <a:solidFill>
                  <a:srgbClr val="FFDE59"/>
                </a:solidFill>
                <a:latin typeface="Trocchi"/>
              </a:rPr>
              <a:t> SCENDE</a:t>
            </a: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FFDE59"/>
                </a:solidFill>
                <a:latin typeface="Trocchi"/>
              </a:rPr>
              <a:t>e…</a:t>
            </a:r>
            <a:r>
              <a:rPr lang="en-US" sz="4800" dirty="0" err="1">
                <a:solidFill>
                  <a:srgbClr val="FFDE59"/>
                </a:solidFill>
                <a:latin typeface="Trocchi"/>
              </a:rPr>
              <a:t>si</a:t>
            </a:r>
            <a:r>
              <a:rPr lang="en-US" sz="4800" dirty="0">
                <a:solidFill>
                  <a:srgbClr val="FFDE59"/>
                </a:solidFill>
                <a:latin typeface="Trocchi"/>
              </a:rPr>
              <a:t> </a:t>
            </a:r>
            <a:r>
              <a:rPr lang="en-US" sz="4800" dirty="0" err="1">
                <a:solidFill>
                  <a:srgbClr val="FFDE59"/>
                </a:solidFill>
                <a:latin typeface="Trocchi"/>
              </a:rPr>
              <a:t>mantiene</a:t>
            </a:r>
            <a:r>
              <a:rPr lang="en-US" sz="4800" dirty="0">
                <a:solidFill>
                  <a:srgbClr val="FFDE59"/>
                </a:solidFill>
                <a:latin typeface="Trocchi"/>
              </a:rPr>
              <a:t> sempre </a:t>
            </a:r>
            <a:r>
              <a:rPr lang="en-US" sz="6600" dirty="0">
                <a:solidFill>
                  <a:srgbClr val="FF0000"/>
                </a:solidFill>
                <a:latin typeface="Trocchi"/>
              </a:rPr>
              <a:t>la </a:t>
            </a:r>
            <a:r>
              <a:rPr lang="en-US" sz="6600" dirty="0" err="1">
                <a:solidFill>
                  <a:srgbClr val="FF0000"/>
                </a:solidFill>
                <a:latin typeface="Trocchi"/>
              </a:rPr>
              <a:t>destra</a:t>
            </a:r>
            <a:endParaRPr lang="en-US" sz="6600" dirty="0">
              <a:solidFill>
                <a:srgbClr val="FF0000"/>
              </a:solidFill>
              <a:latin typeface="Trocch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345988" y="4398560"/>
            <a:ext cx="10468941" cy="5888440"/>
          </a:xfrm>
          <a:custGeom>
            <a:avLst/>
            <a:gdLst/>
            <a:ahLst/>
            <a:cxnLst/>
            <a:rect l="l" t="t" r="r" b="b"/>
            <a:pathLst>
              <a:path w="10468941" h="5888440">
                <a:moveTo>
                  <a:pt x="0" y="0"/>
                </a:moveTo>
                <a:lnTo>
                  <a:pt x="10468941" y="0"/>
                </a:lnTo>
                <a:lnTo>
                  <a:pt x="10468941" y="5888440"/>
                </a:lnTo>
                <a:lnTo>
                  <a:pt x="0" y="5888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40" r="-234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00407" y="8580191"/>
            <a:ext cx="1622585" cy="1661019"/>
          </a:xfrm>
          <a:custGeom>
            <a:avLst/>
            <a:gdLst/>
            <a:ahLst/>
            <a:cxnLst/>
            <a:rect l="l" t="t" r="r" b="b"/>
            <a:pathLst>
              <a:path w="1622585" h="1661019">
                <a:moveTo>
                  <a:pt x="0" y="0"/>
                </a:moveTo>
                <a:lnTo>
                  <a:pt x="1622586" y="0"/>
                </a:lnTo>
                <a:lnTo>
                  <a:pt x="1622586" y="1661018"/>
                </a:lnTo>
                <a:lnTo>
                  <a:pt x="0" y="1661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683" r="-158561" b="-2869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97718" y="5096998"/>
            <a:ext cx="4908813" cy="2245782"/>
          </a:xfrm>
          <a:custGeom>
            <a:avLst/>
            <a:gdLst/>
            <a:ahLst/>
            <a:cxnLst/>
            <a:rect l="l" t="t" r="r" b="b"/>
            <a:pathLst>
              <a:path w="4908813" h="2245782">
                <a:moveTo>
                  <a:pt x="0" y="0"/>
                </a:moveTo>
                <a:lnTo>
                  <a:pt x="4908813" y="0"/>
                </a:lnTo>
                <a:lnTo>
                  <a:pt x="4908813" y="2245782"/>
                </a:lnTo>
                <a:lnTo>
                  <a:pt x="0" y="2245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56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52855" y="4559792"/>
            <a:ext cx="10182290" cy="5727208"/>
          </a:xfrm>
          <a:custGeom>
            <a:avLst/>
            <a:gdLst/>
            <a:ahLst/>
            <a:cxnLst/>
            <a:rect l="l" t="t" r="r" b="b"/>
            <a:pathLst>
              <a:path w="10182290" h="5727208">
                <a:moveTo>
                  <a:pt x="0" y="0"/>
                </a:moveTo>
                <a:lnTo>
                  <a:pt x="10182289" y="0"/>
                </a:lnTo>
                <a:lnTo>
                  <a:pt x="10182289" y="5727207"/>
                </a:lnTo>
                <a:lnTo>
                  <a:pt x="0" y="57272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40" r="-23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48007" y="8427791"/>
            <a:ext cx="1622585" cy="1661019"/>
          </a:xfrm>
          <a:custGeom>
            <a:avLst/>
            <a:gdLst/>
            <a:ahLst/>
            <a:cxnLst/>
            <a:rect l="l" t="t" r="r" b="b"/>
            <a:pathLst>
              <a:path w="1622585" h="1661019">
                <a:moveTo>
                  <a:pt x="0" y="0"/>
                </a:moveTo>
                <a:lnTo>
                  <a:pt x="1622586" y="0"/>
                </a:lnTo>
                <a:lnTo>
                  <a:pt x="1622586" y="1661018"/>
                </a:lnTo>
                <a:lnTo>
                  <a:pt x="0" y="1661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9683" r="-158561" b="-2869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6057" y="4508940"/>
            <a:ext cx="3915454" cy="6012213"/>
          </a:xfrm>
          <a:custGeom>
            <a:avLst/>
            <a:gdLst/>
            <a:ahLst/>
            <a:cxnLst/>
            <a:rect l="l" t="t" r="r" b="b"/>
            <a:pathLst>
              <a:path w="3915454" h="6012213">
                <a:moveTo>
                  <a:pt x="0" y="0"/>
                </a:moveTo>
                <a:lnTo>
                  <a:pt x="3915454" y="0"/>
                </a:lnTo>
                <a:lnTo>
                  <a:pt x="3915454" y="6012213"/>
                </a:lnTo>
                <a:lnTo>
                  <a:pt x="0" y="60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60301" y="338795"/>
            <a:ext cx="17207503" cy="469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59"/>
              </a:lnSpc>
            </a:pPr>
            <a:r>
              <a:rPr lang="en-US" sz="9600" dirty="0" err="1">
                <a:solidFill>
                  <a:srgbClr val="FFDE59"/>
                </a:solidFill>
                <a:latin typeface="Pagkaki"/>
              </a:rPr>
              <a:t>Importante</a:t>
            </a:r>
            <a:endParaRPr lang="en-US" sz="9600" dirty="0">
              <a:solidFill>
                <a:srgbClr val="FFDE59"/>
              </a:solidFill>
              <a:latin typeface="Pagkaki"/>
            </a:endParaRPr>
          </a:p>
          <a:p>
            <a:pPr algn="ctr">
              <a:lnSpc>
                <a:spcPts val="14559"/>
              </a:lnSpc>
            </a:pPr>
            <a:endParaRPr lang="en-US" sz="9600" dirty="0">
              <a:solidFill>
                <a:srgbClr val="FFDE59"/>
              </a:solidFill>
              <a:latin typeface="Pagkaki"/>
            </a:endParaRPr>
          </a:p>
          <a:p>
            <a:pPr algn="ctr">
              <a:lnSpc>
                <a:spcPts val="6019"/>
              </a:lnSpc>
            </a:pPr>
            <a:endParaRPr lang="en-US" sz="9600" dirty="0">
              <a:solidFill>
                <a:srgbClr val="FFDE59"/>
              </a:solidFill>
              <a:latin typeface="Pagkak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45983" y="3093352"/>
            <a:ext cx="13723494" cy="1535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800" dirty="0" err="1">
                <a:solidFill>
                  <a:srgbClr val="FFFFFF"/>
                </a:solidFill>
                <a:latin typeface="Trocchi"/>
              </a:rPr>
              <a:t>Negli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spostamenti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 non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si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corre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, non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si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urla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, non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si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spintona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 …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3375" y="2171700"/>
            <a:ext cx="17588711" cy="75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19"/>
              </a:lnSpc>
            </a:pPr>
            <a:r>
              <a:rPr lang="en-US" sz="4800" dirty="0">
                <a:solidFill>
                  <a:srgbClr val="FFFFFF"/>
                </a:solidFill>
                <a:latin typeface="Trocchi"/>
              </a:rPr>
              <a:t> il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cambio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deve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avvenire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velocemente</a:t>
            </a:r>
            <a:r>
              <a:rPr lang="en-US" sz="4800" dirty="0">
                <a:solidFill>
                  <a:srgbClr val="FFFFFF"/>
                </a:solidFill>
                <a:latin typeface="Trocchi"/>
              </a:rPr>
              <a:t>, in fila e in </a:t>
            </a:r>
            <a:r>
              <a:rPr lang="en-US" sz="4800" dirty="0" err="1">
                <a:solidFill>
                  <a:srgbClr val="FFFFFF"/>
                </a:solidFill>
                <a:latin typeface="Trocchi"/>
              </a:rPr>
              <a:t>silenzio</a:t>
            </a:r>
            <a:endParaRPr lang="en-US" sz="4800" dirty="0">
              <a:solidFill>
                <a:srgbClr val="FFFFFF"/>
              </a:solidFill>
              <a:latin typeface="Trocch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317</Words>
  <Application>Microsoft Office PowerPoint</Application>
  <PresentationFormat>Personalizzato</PresentationFormat>
  <Paragraphs>51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Pagkaki</vt:lpstr>
      <vt:lpstr>Trocchi</vt:lpstr>
      <vt:lpstr>Calibri</vt:lpstr>
      <vt:lpstr>Bitter Bold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SETTIMANA DADA-ic castel gandolfo</dc:title>
  <cp:lastModifiedBy>Utente</cp:lastModifiedBy>
  <cp:revision>4</cp:revision>
  <dcterms:created xsi:type="dcterms:W3CDTF">2006-08-16T00:00:00Z</dcterms:created>
  <dcterms:modified xsi:type="dcterms:W3CDTF">2024-10-04T11:01:42Z</dcterms:modified>
  <dc:identifier>DAGGmLWTieo</dc:identifier>
</cp:coreProperties>
</file>